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6"/>
  </p:notesMasterIdLst>
  <p:sldIdLst>
    <p:sldId id="316" r:id="rId2"/>
    <p:sldId id="372" r:id="rId3"/>
    <p:sldId id="318" r:id="rId4"/>
    <p:sldId id="414" r:id="rId5"/>
    <p:sldId id="415" r:id="rId6"/>
    <p:sldId id="416" r:id="rId7"/>
    <p:sldId id="417" r:id="rId8"/>
    <p:sldId id="418" r:id="rId9"/>
    <p:sldId id="319" r:id="rId10"/>
    <p:sldId id="398" r:id="rId11"/>
    <p:sldId id="373" r:id="rId12"/>
    <p:sldId id="374" r:id="rId13"/>
    <p:sldId id="400" r:id="rId14"/>
    <p:sldId id="419" r:id="rId15"/>
    <p:sldId id="375" r:id="rId16"/>
    <p:sldId id="377" r:id="rId17"/>
    <p:sldId id="378" r:id="rId18"/>
    <p:sldId id="379" r:id="rId19"/>
    <p:sldId id="393" r:id="rId20"/>
    <p:sldId id="411" r:id="rId21"/>
    <p:sldId id="383" r:id="rId22"/>
    <p:sldId id="412" r:id="rId23"/>
    <p:sldId id="364" r:id="rId24"/>
    <p:sldId id="385" r:id="rId25"/>
    <p:sldId id="413" r:id="rId26"/>
    <p:sldId id="386" r:id="rId27"/>
    <p:sldId id="388" r:id="rId28"/>
    <p:sldId id="422" r:id="rId29"/>
    <p:sldId id="421" r:id="rId30"/>
    <p:sldId id="390" r:id="rId31"/>
    <p:sldId id="384" r:id="rId32"/>
    <p:sldId id="281" r:id="rId33"/>
    <p:sldId id="420" r:id="rId34"/>
    <p:sldId id="423" r:id="rId35"/>
    <p:sldId id="405" r:id="rId36"/>
    <p:sldId id="406" r:id="rId37"/>
    <p:sldId id="409" r:id="rId38"/>
    <p:sldId id="380" r:id="rId39"/>
    <p:sldId id="396" r:id="rId40"/>
    <p:sldId id="397" r:id="rId41"/>
    <p:sldId id="395" r:id="rId42"/>
    <p:sldId id="381" r:id="rId43"/>
    <p:sldId id="382" r:id="rId44"/>
    <p:sldId id="352" r:id="rId45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lf Martin" initials="RM" lastIdx="1" clrIdx="0">
    <p:extLst>
      <p:ext uri="{19B8F6BF-5375-455C-9EA6-DF929625EA0E}">
        <p15:presenceInfo xmlns:p15="http://schemas.microsoft.com/office/powerpoint/2012/main" userId="b9ef0d5582730a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22"/>
    <a:srgbClr val="F3F6F8"/>
    <a:srgbClr val="282828"/>
    <a:srgbClr val="0080C6"/>
    <a:srgbClr val="D8E0E6"/>
    <a:srgbClr val="AFDFEC"/>
    <a:srgbClr val="5BC8EE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11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1560" y="168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91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336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32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3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94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107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274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73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50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11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465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55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1541714"/>
            <a:ext cx="13006388" cy="8253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 sz="3646">
              <a:latin typeface="Verdana" charset="0"/>
              <a:cs typeface="Times New Roman" pitchFamily="2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4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  <p:sldLayoutId id="2147483744" r:id="rId46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5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2.emf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7163889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Econometrics for dummies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About qualitative and nonlinear relationships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E7F88-15EF-4430-88D1-3B2143324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2040" cy="65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Regression on categorical variable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86" y="1903534"/>
            <a:ext cx="10374736" cy="4954466"/>
          </a:xfrm>
          <a:prstGeom prst="rect">
            <a:avLst/>
          </a:prstGeom>
        </p:spPr>
      </p:pic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6B191305-211F-4DBB-A59B-EB132BCA9DFF}"/>
              </a:ext>
            </a:extLst>
          </p:cNvPr>
          <p:cNvSpPr/>
          <p:nvPr/>
        </p:nvSpPr>
        <p:spPr>
          <a:xfrm>
            <a:off x="1700784" y="7095744"/>
            <a:ext cx="6638544" cy="752735"/>
          </a:xfrm>
          <a:prstGeom prst="wedgeRoundRectCallout">
            <a:avLst>
              <a:gd name="adj1" fmla="val -24786"/>
              <a:gd name="adj2" fmla="val -10688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75" dirty="0"/>
              <a:t>Can you interpret this coefficient?</a:t>
            </a:r>
          </a:p>
        </p:txBody>
      </p:sp>
    </p:spTree>
    <p:extLst>
      <p:ext uri="{BB962C8B-B14F-4D97-AF65-F5344CB8AC3E}">
        <p14:creationId xmlns:p14="http://schemas.microsoft.com/office/powerpoint/2010/main" val="131607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1D234-4A4A-4FA6-B673-490EEF48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008"/>
            <a:ext cx="13006388" cy="7845996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1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853" y="7756430"/>
            <a:ext cx="12698127" cy="1330387"/>
          </a:xfrm>
          <a:prstGeom prst="wedgeRoundRectCallout">
            <a:avLst>
              <a:gd name="adj1" fmla="val -25149"/>
              <a:gd name="adj2" fmla="val -7325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400" dirty="0"/>
              <a:t>We cannot regress dummies for all categories and a constant (dummy variable trap)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400" dirty="0"/>
              <a:t>R makes sure we don’t fall in the trap and drops one of the dummies (thank you R…that was a close call)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512" y="5584126"/>
            <a:ext cx="2499144" cy="17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00496" y="7556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Interpretation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757"/>
            <a:ext cx="9297169" cy="6761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3A0383-0AF3-4A17-81E7-29C084A0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7202" y="333648"/>
            <a:ext cx="6963747" cy="160629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A895DDC-DF44-4F1A-8D08-FE8C4F124209}"/>
              </a:ext>
            </a:extLst>
          </p:cNvPr>
          <p:cNvCxnSpPr>
            <a:cxnSpLocks/>
          </p:cNvCxnSpPr>
          <p:nvPr/>
        </p:nvCxnSpPr>
        <p:spPr>
          <a:xfrm flipV="1">
            <a:off x="912813" y="4623034"/>
            <a:ext cx="5970154" cy="950629"/>
          </a:xfrm>
          <a:prstGeom prst="bentConnector3">
            <a:avLst>
              <a:gd name="adj1" fmla="val 54289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6D295E-A28A-4867-9D4F-BC0FE277DA68}"/>
              </a:ext>
            </a:extLst>
          </p:cNvPr>
          <p:cNvCxnSpPr>
            <a:cxnSpLocks/>
          </p:cNvCxnSpPr>
          <p:nvPr/>
        </p:nvCxnSpPr>
        <p:spPr>
          <a:xfrm flipV="1">
            <a:off x="912813" y="1974637"/>
            <a:ext cx="8479840" cy="385466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EF86AA-09AF-46B0-B6A9-C9BBEF79D1F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78302" y="3166737"/>
            <a:ext cx="5403918" cy="146420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55CF7F9E-1168-4AA6-B562-E849E878A667}"/>
              </a:ext>
            </a:extLst>
          </p:cNvPr>
          <p:cNvSpPr/>
          <p:nvPr/>
        </p:nvSpPr>
        <p:spPr>
          <a:xfrm>
            <a:off x="8836484" y="5070229"/>
            <a:ext cx="3909099" cy="2206314"/>
          </a:xfrm>
          <a:prstGeom prst="wedgeRoundRectCallout">
            <a:avLst>
              <a:gd name="adj1" fmla="val -38802"/>
              <a:gd name="adj2" fmla="val -1871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Non-linear step function….however linear relationship looks like a fairly good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/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/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/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414408" y="4613980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77932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901C87A8-4DEF-4CCA-B614-4E68A6C8CE3B}"/>
              </a:ext>
            </a:extLst>
          </p:cNvPr>
          <p:cNvSpPr txBox="1">
            <a:spLocks noChangeArrowheads="1"/>
          </p:cNvSpPr>
          <p:nvPr/>
        </p:nvSpPr>
        <p:spPr>
          <a:xfrm>
            <a:off x="48291" y="523527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Testing the validity of a linear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A9247-E1DA-4752-A7EA-AFC1E7B525F6}"/>
              </a:ext>
            </a:extLst>
          </p:cNvPr>
          <p:cNvSpPr txBox="1"/>
          <p:nvPr/>
        </p:nvSpPr>
        <p:spPr>
          <a:xfrm>
            <a:off x="3619500" y="3828443"/>
            <a:ext cx="90932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/>
              <a:t>Edu low to mid = Edu mid to high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F6C5C1A-ABC6-40B5-9C79-2D0B0311D1BB}"/>
              </a:ext>
            </a:extLst>
          </p:cNvPr>
          <p:cNvSpPr/>
          <p:nvPr/>
        </p:nvSpPr>
        <p:spPr>
          <a:xfrm>
            <a:off x="774700" y="1917700"/>
            <a:ext cx="11390699" cy="1155700"/>
          </a:xfrm>
          <a:prstGeom prst="wedgeRoundRectCallout">
            <a:avLst>
              <a:gd name="adj1" fmla="val -8792"/>
              <a:gd name="adj2" fmla="val -1078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Linear: </a:t>
            </a:r>
            <a:r>
              <a:rPr lang="en-GB" dirty="0"/>
              <a:t>A change of 1 in  x variable  always has the same effect on the y variable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B515B15-8E4E-4B75-B4A4-1880B537DA24}"/>
              </a:ext>
            </a:extLst>
          </p:cNvPr>
          <p:cNvSpPr/>
          <p:nvPr/>
        </p:nvSpPr>
        <p:spPr>
          <a:xfrm>
            <a:off x="774700" y="3389102"/>
            <a:ext cx="3416300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means in current context 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1B7CD60-FCA2-403A-B0F2-570AF58CC3C8}"/>
              </a:ext>
            </a:extLst>
          </p:cNvPr>
          <p:cNvSpPr/>
          <p:nvPr/>
        </p:nvSpPr>
        <p:spPr>
          <a:xfrm>
            <a:off x="685800" y="5118100"/>
            <a:ext cx="6692900" cy="1689100"/>
          </a:xfrm>
          <a:prstGeom prst="cloudCallout">
            <a:avLst>
              <a:gd name="adj1" fmla="val 54804"/>
              <a:gd name="adj2" fmla="val -69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to say that in terms of model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/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𝑊𝑎𝑔𝑒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low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high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/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𝑒𝑑𝑢𝑙𝑜𝑤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𝑒𝑑𝑢h𝑖𝑔h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44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56D9-65BC-4A8A-8D80-1864F381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kern="0" dirty="0">
                <a:latin typeface="Palatino Linotype" charset="0"/>
              </a:rPr>
              <a:t>Testing the validity of the linear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B2FB9-81E0-42B0-84B1-C0586A79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96" y="1495897"/>
            <a:ext cx="11793596" cy="4601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A1283C-DED8-4809-A00F-F57BF8744738}"/>
              </a:ext>
            </a:extLst>
          </p:cNvPr>
          <p:cNvSpPr/>
          <p:nvPr/>
        </p:nvSpPr>
        <p:spPr>
          <a:xfrm>
            <a:off x="3073400" y="2222500"/>
            <a:ext cx="3835400" cy="495300"/>
          </a:xfrm>
          <a:prstGeom prst="rect">
            <a:avLst/>
          </a:prstGeom>
          <a:solidFill>
            <a:srgbClr val="FFC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9E7BE36-8A78-4F9E-A99C-054ABBC66812}"/>
              </a:ext>
            </a:extLst>
          </p:cNvPr>
          <p:cNvSpPr/>
          <p:nvPr/>
        </p:nvSpPr>
        <p:spPr>
          <a:xfrm>
            <a:off x="6769100" y="4089400"/>
            <a:ext cx="3594100" cy="1308100"/>
          </a:xfrm>
          <a:prstGeom prst="wedgeRoundRectCallout">
            <a:avLst>
              <a:gd name="adj1" fmla="val -74897"/>
              <a:gd name="adj2" fmla="val 75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do you conclude?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4CF6C9A-636F-4602-BEB4-4C9350BA99FB}"/>
              </a:ext>
            </a:extLst>
          </p:cNvPr>
          <p:cNvSpPr/>
          <p:nvPr/>
        </p:nvSpPr>
        <p:spPr>
          <a:xfrm>
            <a:off x="6769100" y="6612020"/>
            <a:ext cx="5981700" cy="1871579"/>
          </a:xfrm>
          <a:prstGeom prst="wedgeRoundRectCallout">
            <a:avLst>
              <a:gd name="adj1" fmla="val -63716"/>
              <a:gd name="adj2" fmla="val -87411"/>
              <a:gd name="adj3" fmla="val 16667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High p-value, so we cannot reject. Hence, it would be valid to use the linear model here</a:t>
            </a:r>
          </a:p>
        </p:txBody>
      </p:sp>
    </p:spTree>
    <p:extLst>
      <p:ext uri="{BB962C8B-B14F-4D97-AF65-F5344CB8AC3E}">
        <p14:creationId xmlns:p14="http://schemas.microsoft.com/office/powerpoint/2010/main" val="67129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627" y="19509"/>
            <a:ext cx="2499144" cy="1737323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2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23176" y="888171"/>
            <a:ext cx="11515169" cy="1792382"/>
          </a:xfrm>
          <a:prstGeom prst="wedgeRoundRectCallout">
            <a:avLst>
              <a:gd name="adj1" fmla="val -25491"/>
              <a:gd name="adj2" fmla="val 57617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844"/>
              <a:t>Instead of creating a separate dummy variable for every category, we can tell R that we are dealing with a categorical/factor variable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844"/>
              <a:t>Good if we have a large number of categories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55" y="5921222"/>
            <a:ext cx="5559048" cy="3145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595" y="5686660"/>
            <a:ext cx="7287236" cy="36150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234776" y="5538540"/>
            <a:ext cx="850060" cy="860179"/>
          </a:xfrm>
          <a:prstGeom prst="ellipse">
            <a:avLst/>
          </a:prstGeom>
          <a:ln w="50800">
            <a:solidFill>
              <a:srgbClr val="FF0000">
                <a:alpha val="59000"/>
              </a:srgbClr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A8C68-750E-4DE0-8480-0F5D4CBAD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73" y="3205174"/>
            <a:ext cx="12482817" cy="860178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726F5B6-ABA8-4771-A797-C3BEE918B561}"/>
              </a:ext>
            </a:extLst>
          </p:cNvPr>
          <p:cNvSpPr/>
          <p:nvPr/>
        </p:nvSpPr>
        <p:spPr>
          <a:xfrm>
            <a:off x="4706782" y="4301861"/>
            <a:ext cx="4051597" cy="106160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 creates dummy variables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72049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Several Dummy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Implied model: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</m:oMath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education: Low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gender: Male</a:t>
                </a: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blipFill>
                <a:blip r:embed="rId2"/>
                <a:stretch>
                  <a:fillRect b="-1863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13" y="1532435"/>
            <a:ext cx="9390827" cy="51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4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</a:rPr>
                            <m:t>𝐶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</a:rPr>
                        <m:t>=</m:t>
                      </m:r>
                      <m:r>
                        <a:rPr lang="en-GB" sz="2844" i="1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𝑊𝐴𝐺𝐸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𝐸𝑑𝑢𝑐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 </m:t>
                          </m:r>
                          <m:r>
                            <a:rPr lang="en-GB" sz="2844" i="1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, 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𝑀𝑎𝑙𝑒</m:t>
                          </m:r>
                        </m:e>
                      </m:d>
                    </m:oMath>
                  </m:oMathPara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 bwMode="auto">
          <a:xfrm>
            <a:off x="2548211" y="2672774"/>
            <a:ext cx="75849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0658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𝑁𝑜𝑟𝑚𝑎𝑙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𝑛𝑜𝑟𝑚𝑎𝑙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𝐿𝑜𝑤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3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800" kern="0" dirty="0">
                <a:latin typeface="Palatino Linotype" charset="0"/>
              </a:rPr>
              <a:t>Dummies as 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0209" y="1419601"/>
                <a:ext cx="12755014" cy="81433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So far we discussed dummies as explanatory variables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However, we might also have dummies as dependent variables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 err="1">
                    <a:latin typeface="Palatino Linotype"/>
                    <a:cs typeface="Palatino Linotype"/>
                  </a:rPr>
                  <a:t>E.g</a:t>
                </a:r>
                <a:r>
                  <a:rPr lang="en-GB" sz="2844" dirty="0">
                    <a:latin typeface="Palatino Linotype"/>
                    <a:cs typeface="Palatino Linotype"/>
                  </a:rPr>
                  <a:t> Bertrand Mullainathan Data: ../</a:t>
                </a:r>
                <a:r>
                  <a:rPr lang="en-US" sz="2844" dirty="0"/>
                  <a:t>data/</a:t>
                </a:r>
                <a:r>
                  <a:rPr lang="en-US" sz="2844" dirty="0" err="1"/>
                  <a:t>bm.dta</a:t>
                </a:r>
                <a:r>
                  <a:rPr lang="en-US" sz="2844" dirty="0"/>
                  <a:t> </a:t>
                </a: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We regress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𝐶𝐴𝐿𝐿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𝐵𝐿𝐴𝐶𝐾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Hence, following the discussion in this lecture: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𝑁𝑜𝑛𝐵𝑙𝑎𝑐𝑘</m:t>
                            </m:r>
                          </m:sub>
                          <m:sup/>
                          <m:e>
                            <m:r>
                              <a:rPr lang="en-GB" sz="2844" i="1" dirty="0">
                                <a:latin typeface="Cambria Math" charset="0"/>
                              </a:rPr>
                              <m:t>𝐶𝐴𝐿</m:t>
                            </m:r>
                            <m:sSub>
                              <m:sSubPr>
                                <m:ctrlP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44" i="1" dirty="0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GB" sz="2844" i="1" dirty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GB" sz="2844" i="1" dirty="0">
                        <a:latin typeface="Cambria Math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</m:oMath>
                </a14:m>
                <a:endParaRPr lang="en-GB" sz="2844" i="1" dirty="0">
                  <a:latin typeface="Cambria Math" panose="02040503050406030204" pitchFamily="18" charset="0"/>
                </a:endParaRPr>
              </a:p>
              <a:p>
                <a:r>
                  <a:rPr lang="en-GB" sz="2844" dirty="0"/>
                  <a:t>	</a:t>
                </a:r>
                <a14:m>
                  <m:oMath xmlns:m="http://schemas.openxmlformats.org/officeDocument/2006/math">
                    <m:r>
                      <a:rPr lang="en-GB" sz="2844" dirty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 : share of non Black receiving call back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: share of black receiving call -  of share of non Black receiving call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i.e. there is a natural interpretation of coefficients when regressing dummies on dummies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Things are a bit less clear when regressing dummies on – say – a linear term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9" y="1419601"/>
                <a:ext cx="12755014" cy="8143383"/>
              </a:xfrm>
              <a:prstGeom prst="rect">
                <a:avLst/>
              </a:prstGeom>
              <a:blipFill>
                <a:blip r:embed="rId2"/>
                <a:stretch>
                  <a:fillRect l="-1577" t="-1347" r="-1482" b="-17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F73F1F0-CDC2-4316-8071-0A872253A86D}"/>
              </a:ext>
            </a:extLst>
          </p:cNvPr>
          <p:cNvSpPr/>
          <p:nvPr/>
        </p:nvSpPr>
        <p:spPr>
          <a:xfrm>
            <a:off x="9626599" y="2374900"/>
            <a:ext cx="3269579" cy="1130300"/>
          </a:xfrm>
          <a:prstGeom prst="wedgeRoundRectCallout">
            <a:avLst>
              <a:gd name="adj1" fmla="val -66573"/>
              <a:gd name="adj2" fmla="val 973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Share of non Black people that received a call back</a:t>
            </a:r>
          </a:p>
        </p:txBody>
      </p:sp>
    </p:spTree>
    <p:extLst>
      <p:ext uri="{BB962C8B-B14F-4D97-AF65-F5344CB8AC3E}">
        <p14:creationId xmlns:p14="http://schemas.microsoft.com/office/powerpoint/2010/main" val="28009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7565" y="345017"/>
            <a:ext cx="9829892" cy="948289"/>
          </a:xfrm>
        </p:spPr>
        <p:txBody>
          <a:bodyPr/>
          <a:lstStyle/>
          <a:p>
            <a:r>
              <a:rPr lang="en-US" sz="4800" b="1" dirty="0">
                <a:latin typeface="Palatino Linotype" charset="0"/>
              </a:rPr>
              <a:t>Objectives for this lecture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565" y="1362384"/>
            <a:ext cx="12476035" cy="6894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Learn how to deal with modelling qualitative aspects of reality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We can code those with dummy (binary)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explanatory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dependent variables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Appreciate that dummy variables an important building block for constructing more sophisticated models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Allowing for non-linear relationships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Controlling for many </a:t>
            </a:r>
            <a:r>
              <a:rPr lang="en-GB" sz="3200">
                <a:latin typeface="Palatino Linotype" charset="0"/>
                <a:ea typeface="Palatino Linotype" charset="0"/>
                <a:cs typeface="Palatino Linotype" charset="0"/>
              </a:rPr>
              <a:t>potential confounding factors</a:t>
            </a: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There are some other easy example of nonlinear models. Let’s look at those.</a:t>
            </a:r>
          </a:p>
          <a:p>
            <a:pPr marL="650138" indent="-650138">
              <a:buFont typeface="Arial" charset="0"/>
              <a:buChar char="•"/>
            </a:pPr>
            <a:endParaRPr lang="en-US" sz="32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09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05087-BC6E-4FF6-8657-453EF9C699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358416"/>
            <a:ext cx="6946900" cy="5308320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8AA592E1-D0FC-4BB1-9981-BC178E847ABA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Dummies as dependent variables - In action</a:t>
            </a:r>
          </a:p>
        </p:txBody>
      </p:sp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879EBEDA-99CA-49E9-A95E-F8E4E03E440D}"/>
              </a:ext>
            </a:extLst>
          </p:cNvPr>
          <p:cNvSpPr/>
          <p:nvPr/>
        </p:nvSpPr>
        <p:spPr>
          <a:xfrm>
            <a:off x="2190099" y="6989988"/>
            <a:ext cx="6792938" cy="1125312"/>
          </a:xfrm>
          <a:prstGeom prst="wedgeRoundRectCallout">
            <a:avLst>
              <a:gd name="adj1" fmla="val -28532"/>
              <a:gd name="adj2" fmla="val -201438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latin typeface="Cambria Math" charset="0"/>
              </a:rPr>
              <a:t>CVs with “black” sounding names have a 3.2% lower chance of receiving a call 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7E00E-58E4-477A-B5BD-04FE451F8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1" y="1358416"/>
            <a:ext cx="5595754" cy="51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0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Dummies as dependent variables - linear model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𝐶𝑎𝑙𝑙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𝐸𝑥𝑝𝑒𝑟𝑖𝑒𝑛𝑐𝑒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32DFC0F-E2EF-4688-8A7A-9D5421F0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5407"/>
            <a:ext cx="6330632" cy="4847851"/>
          </a:xfrm>
          <a:prstGeom prst="rect">
            <a:avLst/>
          </a:prstGeom>
        </p:spPr>
      </p:pic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1F5EC052-F325-46EE-832D-13E3D1C795A1}"/>
              </a:ext>
            </a:extLst>
          </p:cNvPr>
          <p:cNvSpPr/>
          <p:nvPr/>
        </p:nvSpPr>
        <p:spPr>
          <a:xfrm>
            <a:off x="86008" y="6307176"/>
            <a:ext cx="5930118" cy="1267219"/>
          </a:xfrm>
          <a:prstGeom prst="wedgeRoundRectCallout">
            <a:avLst>
              <a:gd name="adj1" fmla="val -31336"/>
              <a:gd name="adj2" fmla="val -11340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>
                <a:latin typeface="Cambria Math" charset="0"/>
              </a:rPr>
              <a:t>Probability of call back increases by 0.3 percentage points with every additional year of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7A2CB-3C52-4C9B-B46F-FB9E5DB6D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263" y="1660870"/>
            <a:ext cx="5815868" cy="7997705"/>
          </a:xfrm>
          <a:prstGeom prst="rect">
            <a:avLst/>
          </a:prstGeom>
        </p:spPr>
      </p:pic>
      <p:sp>
        <p:nvSpPr>
          <p:cNvPr id="11" name="Rounded Rectangular Callout 5">
            <a:extLst>
              <a:ext uri="{FF2B5EF4-FFF2-40B4-BE49-F238E27FC236}">
                <a16:creationId xmlns:a16="http://schemas.microsoft.com/office/drawing/2014/main" id="{ECDAFC65-8AEC-46E2-84ED-8AF2D190F863}"/>
              </a:ext>
            </a:extLst>
          </p:cNvPr>
          <p:cNvSpPr/>
          <p:nvPr/>
        </p:nvSpPr>
        <p:spPr>
          <a:xfrm>
            <a:off x="0" y="8086606"/>
            <a:ext cx="5930118" cy="1571969"/>
          </a:xfrm>
          <a:prstGeom prst="wedgeRoundRectCallout">
            <a:avLst>
              <a:gd name="adj1" fmla="val 102086"/>
              <a:gd name="adj2" fmla="val -12616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latin typeface="Cambria Math" charset="0"/>
              </a:rPr>
              <a:t>Alternatively use a model with a separate effect for every year of experience; e.g. with 13 years the probability goes up by 10 percentage points relative to reference group</a:t>
            </a:r>
          </a:p>
        </p:txBody>
      </p:sp>
    </p:spTree>
    <p:extLst>
      <p:ext uri="{BB962C8B-B14F-4D97-AF65-F5344CB8AC3E}">
        <p14:creationId xmlns:p14="http://schemas.microsoft.com/office/powerpoint/2010/main" val="110958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68F1933-0848-41FD-AB6A-6F31C082CB09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Effect of experience on call 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027B0-F9BB-451D-806E-22BDDE41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47" y="1676400"/>
            <a:ext cx="7697838" cy="73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57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Other non-linear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9052" y="1765128"/>
                <a:ext cx="12044390" cy="59093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Relationship between explanatory and dependent variables may be non-linear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200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There are general methods to deal with this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However, in many cases we can avoid using different methods because many types of seemingly non-linear relationship can be represented in what boils down to a linear regression.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e.g. suppose you suspect that the relationship between wage and education in wage1.dta is actually following a quadratic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𝑊𝑎𝑔𝑒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𝐸𝐷𝑈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𝐸𝐷</m:t>
                      </m:r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𝑈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p>
                      </m:sSup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2" y="1765128"/>
                <a:ext cx="12044390" cy="5909310"/>
              </a:xfrm>
              <a:prstGeom prst="rect">
                <a:avLst/>
              </a:prstGeom>
              <a:blipFill>
                <a:blip r:embed="rId2"/>
                <a:stretch>
                  <a:fillRect l="-1923" t="-2167" r="-23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2221580" y="8351005"/>
            <a:ext cx="8769071" cy="1251129"/>
          </a:xfrm>
          <a:prstGeom prst="wedgeRoundRectCallout">
            <a:avLst>
              <a:gd name="adj1" fmla="val -11205"/>
              <a:gd name="adj2" fmla="val -13489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b="1">
                <a:latin typeface="Cambria Math" charset="0"/>
              </a:rPr>
              <a:t>Your turn: </a:t>
            </a:r>
            <a:r>
              <a:rPr lang="en-GB" sz="3646">
                <a:latin typeface="Cambria Math" charset="0"/>
              </a:rPr>
              <a:t>Any ideas how to deal with this?</a:t>
            </a:r>
            <a:r>
              <a:rPr lang="en-GB" sz="3646" b="1">
                <a:latin typeface="Cambria Math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69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47" y="2799893"/>
            <a:ext cx="7395276" cy="52763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886" y="0"/>
            <a:ext cx="5986651" cy="3991101"/>
          </a:xfrm>
          <a:prstGeom prst="rect">
            <a:avLst/>
          </a:prstGeom>
        </p:spPr>
      </p:pic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A square relationship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470747" y="8474332"/>
            <a:ext cx="4212700" cy="662852"/>
          </a:xfrm>
          <a:prstGeom prst="wedgeRoundRectCallout">
            <a:avLst>
              <a:gd name="adj1" fmla="val 32819"/>
              <a:gd name="adj2" fmla="val -37133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latin typeface="Cambria Math" charset="0"/>
              </a:rPr>
              <a:t>Seems to be significant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10" y="6011111"/>
            <a:ext cx="4814761" cy="35241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2773" y="1847333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sz="2400" b="1" dirty="0">
                <a:latin typeface="Courier New" charset="0"/>
                <a:ea typeface="Cambria" charset="0"/>
              </a:rPr>
              <a:t>wage1[“educ2”] =wage1$educ^2 </a:t>
            </a:r>
            <a:endParaRPr lang="en-GB" sz="2400" dirty="0">
              <a:latin typeface="Times New Roman" charset="0"/>
              <a:ea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2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66540" y="1823100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Note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what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do in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the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linear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case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0" y="1823100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1666190" y="2809303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190" y="2809303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3856661" y="3047263"/>
                <a:ext cx="8518084" cy="985241"/>
              </a:xfrm>
              <a:prstGeom prst="wedgeRoundRectCallout">
                <a:avLst>
                  <a:gd name="adj1" fmla="val -55618"/>
                  <a:gd name="adj2" fmla="val -160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i="1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i="1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661" y="3047263"/>
                <a:ext cx="8518084" cy="985241"/>
              </a:xfrm>
              <a:prstGeom prst="wedgeRoundRectCallout">
                <a:avLst>
                  <a:gd name="adj1" fmla="val -55618"/>
                  <a:gd name="adj2" fmla="val -1603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892656" y="4585794"/>
            <a:ext cx="8518084" cy="1078121"/>
          </a:xfrm>
          <a:prstGeom prst="wedgeRoundRectCallout">
            <a:avLst>
              <a:gd name="adj1" fmla="val -28352"/>
              <a:gd name="adj2" fmla="val 12868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i="1">
                <a:latin typeface="Cambria Math" charset="0"/>
              </a:rPr>
              <a:t>We can work out the same thing in the nonlinear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EB9DD9-AB8A-4DB7-88B1-CA687873F663}"/>
                  </a:ext>
                </a:extLst>
              </p:cNvPr>
              <p:cNvSpPr/>
              <p:nvPr/>
            </p:nvSpPr>
            <p:spPr>
              <a:xfrm>
                <a:off x="1454787" y="6699690"/>
                <a:ext cx="33707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𝑌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1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𝑋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𝜖</m:t>
                      </m:r>
                    </m:oMath>
                  </m:oMathPara>
                </a14:m>
                <a:endParaRPr lang="de-DE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EB9DD9-AB8A-4DB7-88B1-CA687873F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87" y="6699690"/>
                <a:ext cx="337079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7C52F1-4A46-4649-B696-08996B5688D1}"/>
                  </a:ext>
                </a:extLst>
              </p:cNvPr>
              <p:cNvSpPr/>
              <p:nvPr/>
            </p:nvSpPr>
            <p:spPr>
              <a:xfrm>
                <a:off x="6206619" y="6505502"/>
                <a:ext cx="3027560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𝜕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𝑌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den>
                      </m:f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+2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e>
                        <m:sup/>
                      </m:sSup>
                    </m:oMath>
                  </m:oMathPara>
                </a14:m>
                <a:endParaRPr lang="de-DE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7C52F1-4A46-4649-B696-08996B568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619" y="6505502"/>
                <a:ext cx="3027560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8A3B73-89F1-4707-9827-42C31A91E3AC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4825582" y="6961300"/>
            <a:ext cx="13810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6">
                <a:extLst>
                  <a:ext uri="{FF2B5EF4-FFF2-40B4-BE49-F238E27FC236}">
                    <a16:creationId xmlns:a16="http://schemas.microsoft.com/office/drawing/2014/main" id="{C846DB8C-3F8F-46FF-8E51-C3AB575FE229}"/>
                  </a:ext>
                </a:extLst>
              </p:cNvPr>
              <p:cNvSpPr/>
              <p:nvPr/>
            </p:nvSpPr>
            <p:spPr>
              <a:xfrm>
                <a:off x="1240128" y="7835472"/>
                <a:ext cx="9906408" cy="1692575"/>
              </a:xfrm>
              <a:prstGeom prst="wedgeRoundRectCallout">
                <a:avLst>
                  <a:gd name="adj1" fmla="val 16397"/>
                  <a:gd name="adj2" fmla="val -8156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Cambria Math" charset="0"/>
                  </a:rPr>
                  <a:t>The marginal effect (how much Y changes in response to change in X) varies for different values of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Cambria Math" charset="0"/>
                  </a:rPr>
                  <a:t>We can also find the extreme point by looking 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1" name="Rounded Rectangular Callout 6">
                <a:extLst>
                  <a:ext uri="{FF2B5EF4-FFF2-40B4-BE49-F238E27FC236}">
                    <a16:creationId xmlns:a16="http://schemas.microsoft.com/office/drawing/2014/main" id="{C846DB8C-3F8F-46FF-8E51-C3AB575FE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128" y="7835472"/>
                <a:ext cx="9906408" cy="1692575"/>
              </a:xfrm>
              <a:prstGeom prst="wedgeRoundRectCallout">
                <a:avLst>
                  <a:gd name="adj1" fmla="val 16397"/>
                  <a:gd name="adj2" fmla="val -8156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4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log-linear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The most popular non-linear model is probably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unc>
                        <m:func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 dirty="0">
                              <a:latin typeface="Cambria Math" panose="02040503050406030204" pitchFamily="18" charset="0"/>
                              <a:cs typeface="Palatino Linotype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To make it linear all that is required is to take the (natural) logarithm on both sides of the equation: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One of the reasons why it’s popular is the interpretation of the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</m:oMath>
                </a14:m>
                <a:r>
                  <a:rPr lang="en-US" sz="3413">
                    <a:latin typeface="Palatino Linotype"/>
                    <a:cs typeface="Palatino Linotype"/>
                  </a:rPr>
                  <a:t> coefficients it implies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blipFill>
                <a:blip r:embed="rId2"/>
                <a:stretch>
                  <a:fillRect l="-2003" t="-2130" b="-32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308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/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As before: change in dependent variable for given change in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However now:  </a:t>
                </a:r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𝐷𝑒𝑝𝑉𝑎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𝐷𝑒𝑝𝑉𝑎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lnY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lnY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260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260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GB" sz="2600" b="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GB" sz="26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Interpreting log-linear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4"/>
              <p:cNvSpPr/>
              <p:nvPr/>
            </p:nvSpPr>
            <p:spPr>
              <a:xfrm>
                <a:off x="912973" y="7517952"/>
                <a:ext cx="4040992" cy="2291000"/>
              </a:xfrm>
              <a:prstGeom prst="wedgeRoundRectCallout">
                <a:avLst>
                  <a:gd name="adj1" fmla="val -14041"/>
                  <a:gd name="adj2" fmla="val -67565"/>
                  <a:gd name="adj3" fmla="val 16667"/>
                </a:avLst>
              </a:prstGeom>
              <a:solidFill>
                <a:schemeClr val="accent4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atin typeface="Cambria Math" charset="0"/>
                  </a:rPr>
                  <a:t>Hence,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dirty="0">
                    <a:latin typeface="Cambria Math" charset="0"/>
                  </a:rPr>
                  <a:t> captures (approximately) the Growth in dependent variable Y when we change X by 1 unit</a:t>
                </a:r>
              </a:p>
            </p:txBody>
          </p:sp>
        </mc:Choice>
        <mc:Fallback xmlns="">
          <p:sp>
            <p:nvSpPr>
              <p:cNvPr id="5" name="Rounded 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73" y="7517952"/>
                <a:ext cx="4040992" cy="2291000"/>
              </a:xfrm>
              <a:prstGeom prst="wedgeRoundRectCallout">
                <a:avLst>
                  <a:gd name="adj1" fmla="val -14041"/>
                  <a:gd name="adj2" fmla="val -67565"/>
                  <a:gd name="adj3" fmla="val 16667"/>
                </a:avLst>
              </a:prstGeom>
              <a:blipFill>
                <a:blip r:embed="rId3"/>
                <a:stretch>
                  <a:fillRect b="-495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𝑋</m:t>
                          </m:r>
                        </m:e>
                        <m:sub/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F4915E-2707-4DB3-A0D3-CE977A070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687" y="3741832"/>
            <a:ext cx="4917792" cy="531635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B6C7DB6-C457-4461-9B02-75F813B44BAA}"/>
              </a:ext>
            </a:extLst>
          </p:cNvPr>
          <p:cNvSpPr/>
          <p:nvPr/>
        </p:nvSpPr>
        <p:spPr>
          <a:xfrm>
            <a:off x="7193666" y="4013691"/>
            <a:ext cx="1678329" cy="821803"/>
          </a:xfrm>
          <a:prstGeom prst="wedgeRoundRectCallout">
            <a:avLst>
              <a:gd name="adj1" fmla="val 146064"/>
              <a:gd name="adj2" fmla="val -4172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2302ACC-B9B1-4290-B64E-B1F65246DFC3}"/>
              </a:ext>
            </a:extLst>
          </p:cNvPr>
          <p:cNvSpPr/>
          <p:nvPr/>
        </p:nvSpPr>
        <p:spPr>
          <a:xfrm>
            <a:off x="8596131" y="6618189"/>
            <a:ext cx="1678329" cy="821803"/>
          </a:xfrm>
          <a:prstGeom prst="wedgeRoundRectCallout">
            <a:avLst>
              <a:gd name="adj1" fmla="val 57788"/>
              <a:gd name="adj2" fmla="val -32482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ln(1+z)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05A08871-1399-4D65-9B71-06FC1C06551D}"/>
                  </a:ext>
                </a:extLst>
              </p:cNvPr>
              <p:cNvSpPr/>
              <p:nvPr/>
            </p:nvSpPr>
            <p:spPr>
              <a:xfrm rot="18972703">
                <a:off x="3234071" y="5360528"/>
                <a:ext cx="2104468" cy="1402988"/>
              </a:xfrm>
              <a:prstGeom prst="upArrowCallout">
                <a:avLst>
                  <a:gd name="adj1" fmla="val 31593"/>
                  <a:gd name="adj2" fmla="val 61264"/>
                  <a:gd name="adj3" fmla="val 25000"/>
                  <a:gd name="adj4" fmla="val 61680"/>
                </a:avLst>
              </a:prstGeom>
              <a:solidFill>
                <a:srgbClr val="FFDA22"/>
              </a:solidFill>
              <a:ln>
                <a:solidFill>
                  <a:srgbClr val="FFD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05A08871-1399-4D65-9B71-06FC1C06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72703">
                <a:off x="3234071" y="5360528"/>
                <a:ext cx="2104468" cy="1402988"/>
              </a:xfrm>
              <a:prstGeom prst="upArrowCallout">
                <a:avLst>
                  <a:gd name="adj1" fmla="val 31593"/>
                  <a:gd name="adj2" fmla="val 61264"/>
                  <a:gd name="adj3" fmla="val 25000"/>
                  <a:gd name="adj4" fmla="val 61680"/>
                </a:avLst>
              </a:prstGeom>
              <a:blipFill>
                <a:blip r:embed="rId6"/>
                <a:stretch>
                  <a:fillRect b="-576"/>
                </a:stretch>
              </a:blipFill>
              <a:ln>
                <a:solidFill>
                  <a:srgbClr val="FFDA2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72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holding, person&#10;&#10;Description automatically generated">
            <a:extLst>
              <a:ext uri="{FF2B5EF4-FFF2-40B4-BE49-F238E27FC236}">
                <a16:creationId xmlns:a16="http://schemas.microsoft.com/office/drawing/2014/main" id="{59F5BBED-11EF-486C-A0E0-A66E6B59C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" y="11575"/>
            <a:ext cx="7584973" cy="5056649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05BE029-A916-4A78-95B1-2F37C2621DE9}"/>
              </a:ext>
            </a:extLst>
          </p:cNvPr>
          <p:cNvSpPr/>
          <p:nvPr/>
        </p:nvSpPr>
        <p:spPr>
          <a:xfrm>
            <a:off x="2268637" y="191387"/>
            <a:ext cx="5034987" cy="61264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To log or not log?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12872AB-80A8-450C-BE38-A1D5A4E8272E}"/>
                  </a:ext>
                </a:extLst>
              </p:cNvPr>
              <p:cNvSpPr/>
              <p:nvPr/>
            </p:nvSpPr>
            <p:spPr>
              <a:xfrm>
                <a:off x="197854" y="3819646"/>
                <a:ext cx="12557448" cy="4653022"/>
              </a:xfrm>
              <a:prstGeom prst="flowChartManualInp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3600" dirty="0"/>
                  <a:t>Which is more plausible?</a:t>
                </a:r>
              </a:p>
              <a:p>
                <a:endParaRPr lang="en-GB" sz="3600" dirty="0"/>
              </a:p>
              <a:p>
                <a:pPr marL="514350" indent="-514350">
                  <a:buAutoNum type="arabicPeriod"/>
                </a:pPr>
                <a:r>
                  <a:rPr lang="en-GB" sz="3600" dirty="0"/>
                  <a:t>Change in X leads to fixed change in Y</a:t>
                </a:r>
                <a:r>
                  <a:rPr lang="en-GB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use </a:t>
                </a:r>
                <a14:m>
                  <m:oMath xmlns:m="http://schemas.openxmlformats.org/officeDocument/2006/math">
                    <m:r>
                      <a:rPr lang="en-GB" sz="3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lang="en-GB" sz="3600" dirty="0"/>
              </a:p>
              <a:p>
                <a:pPr marL="514350" indent="-514350">
                  <a:buFontTx/>
                  <a:buAutoNum type="arabicPeriod"/>
                </a:pPr>
                <a:r>
                  <a:rPr lang="en-GB" sz="3600" dirty="0"/>
                  <a:t>Change in X leads to fixed percentage change in Y</a:t>
                </a:r>
                <a:r>
                  <a:rPr lang="en-GB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6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sty m:val="p"/>
                      </m:rPr>
                      <a:rPr lang="en-GB" sz="3600" b="0" i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GB" sz="3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lang="en-GB" sz="3600" dirty="0"/>
              </a:p>
              <a:p>
                <a:pPr marL="514350" indent="-514350">
                  <a:buAutoNum type="arabicPeriod"/>
                </a:pPr>
                <a:endParaRPr lang="en-GB" sz="3600" dirty="0"/>
              </a:p>
            </p:txBody>
          </p:sp>
        </mc:Choice>
        <mc:Fallback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12872AB-80A8-450C-BE38-A1D5A4E82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54" y="3819646"/>
                <a:ext cx="12557448" cy="4653022"/>
              </a:xfrm>
              <a:prstGeom prst="flowChartManualInput">
                <a:avLst/>
              </a:prstGeom>
              <a:blipFill>
                <a:blip r:embed="rId3"/>
                <a:stretch>
                  <a:fillRect l="-1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988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/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As before: change in dependent variable for given change in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However now:  </a:t>
                </a:r>
                <a:endParaRPr lang="en-GB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𝐷𝑒𝑝𝑉𝑎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𝐷𝑒𝑝𝑉𝑎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𝑋𝑉𝑎</m:t>
                          </m:r>
                          <m:sSub>
                            <m:sSub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𝑋𝑉𝑎</m:t>
                          </m:r>
                          <m:sSub>
                            <m:sSub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func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func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endParaRPr lang="en-GB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br>
                  <a:rPr lang="en-GB" sz="2600" i="1" dirty="0">
                    <a:latin typeface="Cambria Math" panose="02040503050406030204" pitchFamily="18" charset="0"/>
                  </a:rPr>
                </a:br>
                <a:endParaRPr lang="en-GB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 dirty="0">
                <a:latin typeface="Palatino Linotype" charset="0"/>
              </a:rPr>
              <a:t>Going log crazy: log </a:t>
            </a:r>
            <a:r>
              <a:rPr lang="en-US" sz="4550" kern="0" dirty="0" err="1">
                <a:latin typeface="Palatino Linotype" charset="0"/>
              </a:rPr>
              <a:t>log</a:t>
            </a:r>
            <a:endParaRPr lang="en-US" sz="4550" kern="0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GB" sz="3413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413" b="0" i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413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𝑋</m:t>
                              </m:r>
                            </m:e>
                          </m:func>
                        </m:e>
                        <m:sub/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llout: Up Arrow 10">
            <a:extLst>
              <a:ext uri="{FF2B5EF4-FFF2-40B4-BE49-F238E27FC236}">
                <a16:creationId xmlns:a16="http://schemas.microsoft.com/office/drawing/2014/main" id="{05A08871-1399-4D65-9B71-06FC1C06551D}"/>
              </a:ext>
            </a:extLst>
          </p:cNvPr>
          <p:cNvSpPr/>
          <p:nvPr/>
        </p:nvSpPr>
        <p:spPr>
          <a:xfrm rot="20361132">
            <a:off x="4367834" y="6813553"/>
            <a:ext cx="4270720" cy="1402988"/>
          </a:xfrm>
          <a:prstGeom prst="upArrowCallout">
            <a:avLst>
              <a:gd name="adj1" fmla="val 31593"/>
              <a:gd name="adj2" fmla="val 61264"/>
              <a:gd name="adj3" fmla="val 25000"/>
              <a:gd name="adj4" fmla="val 61680"/>
            </a:avLst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Elasticity</a:t>
            </a:r>
          </a:p>
        </p:txBody>
      </p:sp>
    </p:spTree>
    <p:extLst>
      <p:ext uri="{BB962C8B-B14F-4D97-AF65-F5344CB8AC3E}">
        <p14:creationId xmlns:p14="http://schemas.microsoft.com/office/powerpoint/2010/main" val="308653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Looking at wage regressions as example again: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BDF5A-9DE0-48BA-91AD-C86EC744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3850"/>
            <a:ext cx="11089349" cy="657417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A5FE440-28AF-4BDC-8AFB-F253FBF4DA3E}"/>
              </a:ext>
            </a:extLst>
          </p:cNvPr>
          <p:cNvSpPr/>
          <p:nvPr/>
        </p:nvSpPr>
        <p:spPr>
          <a:xfrm>
            <a:off x="7562088" y="1885918"/>
            <a:ext cx="5102352" cy="3710210"/>
          </a:xfrm>
          <a:prstGeom prst="wedgeRoundRectCallout">
            <a:avLst>
              <a:gd name="adj1" fmla="val -91084"/>
              <a:gd name="adj2" fmla="val 937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Change the x variable by 1 unit. What’s the effect on the Y variable?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i.e. go from male to female, what’s the effect on wages?</a:t>
            </a:r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8" y="140272"/>
            <a:ext cx="11098447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Famous example: production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555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Cobb Douglas production function:</a:t>
                </a: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𝑌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𝐴</m:t>
                      </m:r>
                      <m:sSubSup>
                        <m:sSubSupPr>
                          <m:ctrlPr>
                            <a:rPr lang="en-GB" sz="3555" i="1" dirty="0" err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SupPr>
                        <m:e>
                          <m: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</m:t>
                          </m:r>
                        </m:e>
                        <m:sub/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</m:sup>
                      </m:sSubSup>
                      <m:sSubSup>
                        <m:sSubSupPr>
                          <m:ctrlP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SupPr>
                        <m:e>
                          <m: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𝐾</m:t>
                          </m:r>
                        </m:e>
                        <m:sub/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𝐾</m:t>
                              </m:r>
                            </m:sub>
                          </m:sSub>
                        </m:sup>
                      </m:sSubSup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</m:oMath>
                  </m:oMathPara>
                </a14:m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555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Taking logs:</a:t>
                </a: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555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555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555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+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𝜖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  <a:blipFill>
                <a:blip r:embed="rId2"/>
                <a:stretch>
                  <a:fillRect l="-1523" t="-22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128">
                    <a:latin typeface="Palatino Linotype" charset="0"/>
                    <a:ea typeface="Palatino Linotype" charset="0"/>
                    <a:cs typeface="Palatino Linotype" charset="0"/>
                  </a:rPr>
                  <a:t>Productivity shock: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𝐴</m:t>
                        </m:r>
                      </m:e>
                      <m:sub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128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sz="3128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dPr>
                          <m:e>
                            <m:r>
                              <a:rPr lang="en-GB" sz="3128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𝜖</m:t>
                            </m:r>
                          </m:e>
                        </m:d>
                      </m:e>
                    </m:func>
                  </m:oMath>
                </a14:m>
                <a:endParaRPr lang="en-GB" sz="3128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blipFill>
                <a:blip r:embed="rId3"/>
                <a:stretch>
                  <a:fillRect b="-1156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23E60EE4-08B1-46B9-8C7F-D41049EBB556}"/>
              </a:ext>
            </a:extLst>
          </p:cNvPr>
          <p:cNvSpPr/>
          <p:nvPr/>
        </p:nvSpPr>
        <p:spPr>
          <a:xfrm rot="20950983">
            <a:off x="3789948" y="5350120"/>
            <a:ext cx="4270720" cy="2195587"/>
          </a:xfrm>
          <a:prstGeom prst="upArrowCallout">
            <a:avLst>
              <a:gd name="adj1" fmla="val 31593"/>
              <a:gd name="adj2" fmla="val 61264"/>
              <a:gd name="adj3" fmla="val 25000"/>
              <a:gd name="adj4" fmla="val 61680"/>
            </a:avLst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Elasticity of output with respect to a change in employment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89A89CF-D067-481E-9A6F-1DC4C7D6879C}"/>
              </a:ext>
            </a:extLst>
          </p:cNvPr>
          <p:cNvSpPr/>
          <p:nvPr/>
        </p:nvSpPr>
        <p:spPr>
          <a:xfrm>
            <a:off x="850740" y="2277488"/>
            <a:ext cx="1678329" cy="821803"/>
          </a:xfrm>
          <a:prstGeom prst="wedgeRoundRectCallout">
            <a:avLst>
              <a:gd name="adj1" fmla="val 192271"/>
              <a:gd name="adj2" fmla="val 334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output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BA48093-B11A-4BE1-B94F-DDA2FD6B6B17}"/>
              </a:ext>
            </a:extLst>
          </p:cNvPr>
          <p:cNvSpPr/>
          <p:nvPr/>
        </p:nvSpPr>
        <p:spPr>
          <a:xfrm>
            <a:off x="8422512" y="888181"/>
            <a:ext cx="2610354" cy="821803"/>
          </a:xfrm>
          <a:prstGeom prst="wedgeRoundRectCallout">
            <a:avLst>
              <a:gd name="adj1" fmla="val -129199"/>
              <a:gd name="adj2" fmla="val 193485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employment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A3CA5C9-6E6B-4A54-A3C8-0D31CD6E5EFB}"/>
              </a:ext>
            </a:extLst>
          </p:cNvPr>
          <p:cNvSpPr/>
          <p:nvPr/>
        </p:nvSpPr>
        <p:spPr>
          <a:xfrm>
            <a:off x="9354537" y="2316302"/>
            <a:ext cx="1678329" cy="821803"/>
          </a:xfrm>
          <a:prstGeom prst="wedgeRoundRectCallout">
            <a:avLst>
              <a:gd name="adj1" fmla="val -184281"/>
              <a:gd name="adj2" fmla="val 2728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capital</a:t>
            </a:r>
          </a:p>
        </p:txBody>
      </p:sp>
    </p:spTree>
    <p:extLst>
      <p:ext uri="{BB962C8B-B14F-4D97-AF65-F5344CB8AC3E}">
        <p14:creationId xmlns:p14="http://schemas.microsoft.com/office/powerpoint/2010/main" val="108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4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341505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8055" y="3289128"/>
            <a:ext cx="11342341" cy="4726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Don’t fall in the dummy variable trap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The same model can be represented in several ways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Be careful with interpretation of dummies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A lot of stuff that looks non-linear at first glance is linear after all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96463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107556-AED7-4BEC-897A-1DACD9FB711A}"/>
              </a:ext>
            </a:extLst>
          </p:cNvPr>
          <p:cNvSpPr txBox="1"/>
          <p:nvPr/>
        </p:nvSpPr>
        <p:spPr>
          <a:xfrm>
            <a:off x="585802" y="500514"/>
            <a:ext cx="580403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600" b="1" dirty="0"/>
              <a:t>So many dummies</a:t>
            </a:r>
          </a:p>
        </p:txBody>
      </p:sp>
      <p:pic>
        <p:nvPicPr>
          <p:cNvPr id="6" name="Picture 5" descr="A group of stuffed animals&#10;&#10;Description automatically generated">
            <a:extLst>
              <a:ext uri="{FF2B5EF4-FFF2-40B4-BE49-F238E27FC236}">
                <a16:creationId xmlns:a16="http://schemas.microsoft.com/office/drawing/2014/main" id="{46D4057F-149C-4E88-98D0-D03E14A27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64729"/>
            <a:ext cx="13094092" cy="2676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A87D1-35FE-4BF4-9553-8783F40EF1CC}"/>
              </a:ext>
            </a:extLst>
          </p:cNvPr>
          <p:cNvSpPr txBox="1"/>
          <p:nvPr/>
        </p:nvSpPr>
        <p:spPr>
          <a:xfrm>
            <a:off x="585801" y="1304529"/>
            <a:ext cx="11961155" cy="599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Note that we often use large numbers of dummies in regression models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Helps to control for a wide range of potential confounding factors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Examples: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Sector dummies when using firm level data from several sectors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Regional dummies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Firm dummies when having panel data for firms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Time dummies when having panel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AA29BCE-310C-428F-BC4E-09DC77B345B1}"/>
              </a:ext>
            </a:extLst>
          </p:cNvPr>
          <p:cNvSpPr/>
          <p:nvPr/>
        </p:nvSpPr>
        <p:spPr>
          <a:xfrm>
            <a:off x="5197033" y="2905246"/>
            <a:ext cx="5555848" cy="866514"/>
          </a:xfrm>
          <a:prstGeom prst="wedgeRoundRectCallout">
            <a:avLst>
              <a:gd name="adj1" fmla="val -103735"/>
              <a:gd name="adj2" fmla="val 918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Accounts for sector level confounding factors</a:t>
            </a:r>
          </a:p>
        </p:txBody>
      </p:sp>
    </p:spTree>
    <p:extLst>
      <p:ext uri="{BB962C8B-B14F-4D97-AF65-F5344CB8AC3E}">
        <p14:creationId xmlns:p14="http://schemas.microsoft.com/office/powerpoint/2010/main" val="2042211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sitting, wearing&#10;&#10;Description automatically generated">
            <a:extLst>
              <a:ext uri="{FF2B5EF4-FFF2-40B4-BE49-F238E27FC236}">
                <a16:creationId xmlns:a16="http://schemas.microsoft.com/office/drawing/2014/main" id="{8C917AAE-DD7E-46C8-826C-689410BE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877" y="7403"/>
            <a:ext cx="5818509" cy="3297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674F68-577A-424C-932E-5256C9EB63F4}"/>
              </a:ext>
            </a:extLst>
          </p:cNvPr>
          <p:cNvSpPr txBox="1"/>
          <p:nvPr/>
        </p:nvSpPr>
        <p:spPr>
          <a:xfrm>
            <a:off x="234651" y="16292"/>
            <a:ext cx="6719788" cy="17261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b="1" dirty="0">
                <a:solidFill>
                  <a:srgbClr val="00B050"/>
                </a:solidFill>
              </a:rPr>
              <a:t>Revisiting dummies </a:t>
            </a:r>
          </a:p>
          <a:p>
            <a:pPr>
              <a:spcAft>
                <a:spcPts val="500"/>
              </a:spcAft>
            </a:pPr>
            <a:r>
              <a:rPr lang="en-GB" sz="5400" b="1" dirty="0">
                <a:solidFill>
                  <a:srgbClr val="00B050"/>
                </a:solidFill>
              </a:rPr>
              <a:t>as dependent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DF8EE-45A7-411E-B138-98F1A546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4" y="2383825"/>
            <a:ext cx="6315772" cy="6697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3">
                <a:extLst>
                  <a:ext uri="{FF2B5EF4-FFF2-40B4-BE49-F238E27FC236}">
                    <a16:creationId xmlns:a16="http://schemas.microsoft.com/office/drawing/2014/main" id="{77FB7C61-3B22-4DF5-B103-C6F0CDB6534D}"/>
                  </a:ext>
                </a:extLst>
              </p:cNvPr>
              <p:cNvSpPr/>
              <p:nvPr/>
            </p:nvSpPr>
            <p:spPr>
              <a:xfrm>
                <a:off x="5089308" y="6079315"/>
                <a:ext cx="7917080" cy="3770741"/>
              </a:xfrm>
              <a:prstGeom prst="wedgeRoundRectCallout">
                <a:avLst>
                  <a:gd name="adj1" fmla="val -87163"/>
                  <a:gd name="adj2" fmla="val -741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dirty="0">
                    <a:latin typeface="Cambria Math" charset="0"/>
                  </a:rPr>
                  <a:t>More plausible model probability that outcome dummy is 1 with the logistic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  </m:t>
                              </m:r>
                            </m:e>
                          </m:func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latin typeface="Cambria Math" charset="0"/>
                </a:endParaRPr>
              </a:p>
              <a:p>
                <a:endParaRPr lang="en-GB" sz="2400" dirty="0">
                  <a:latin typeface="Cambria Math" charset="0"/>
                </a:endParaRPr>
              </a:p>
              <a:p>
                <a:r>
                  <a:rPr lang="en-GB" sz="2400" b="1" dirty="0">
                    <a:latin typeface="Cambria Math" charset="0"/>
                  </a:rPr>
                  <a:t>Generalized linear model</a:t>
                </a:r>
                <a:r>
                  <a:rPr lang="en-GB" sz="2400" dirty="0">
                    <a:latin typeface="Cambria Math" charset="0"/>
                  </a:rPr>
                  <a:t>: A linear model inside a non-linear function</a:t>
                </a:r>
              </a:p>
              <a:p>
                <a:endParaRPr lang="en-GB" sz="24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ounded Rectangular Callout 3">
                <a:extLst>
                  <a:ext uri="{FF2B5EF4-FFF2-40B4-BE49-F238E27FC236}">
                    <a16:creationId xmlns:a16="http://schemas.microsoft.com/office/drawing/2014/main" id="{77FB7C61-3B22-4DF5-B103-C6F0CDB65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308" y="6079315"/>
                <a:ext cx="7917080" cy="3770741"/>
              </a:xfrm>
              <a:prstGeom prst="wedgeRoundRectCallout">
                <a:avLst>
                  <a:gd name="adj1" fmla="val -87163"/>
                  <a:gd name="adj2" fmla="val -7416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5F66D-F1AD-4339-A163-7C4B7D41B948}"/>
              </a:ext>
            </a:extLst>
          </p:cNvPr>
          <p:cNvCxnSpPr>
            <a:cxnSpLocks/>
          </p:cNvCxnSpPr>
          <p:nvPr/>
        </p:nvCxnSpPr>
        <p:spPr>
          <a:xfrm flipV="1">
            <a:off x="200504" y="2383825"/>
            <a:ext cx="5618008" cy="61582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3">
                <a:extLst>
                  <a:ext uri="{FF2B5EF4-FFF2-40B4-BE49-F238E27FC236}">
                    <a16:creationId xmlns:a16="http://schemas.microsoft.com/office/drawing/2014/main" id="{310ED5D4-FD18-4DBC-B0FC-D486BCDEA956}"/>
                  </a:ext>
                </a:extLst>
              </p:cNvPr>
              <p:cNvSpPr/>
              <p:nvPr/>
            </p:nvSpPr>
            <p:spPr>
              <a:xfrm>
                <a:off x="5681274" y="3304840"/>
                <a:ext cx="7124610" cy="2112936"/>
              </a:xfrm>
              <a:prstGeom prst="wedgeRoundRectCallout">
                <a:avLst>
                  <a:gd name="adj1" fmla="val -63671"/>
                  <a:gd name="adj2" fmla="val -35515"/>
                  <a:gd name="adj3" fmla="val 16667"/>
                </a:avLst>
              </a:prstGeom>
              <a:solidFill>
                <a:srgbClr val="FFC00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ambria Math" charset="0"/>
                  </a:rPr>
                  <a:t>We saw we could model the probability of the dependent variable equal to 1 as a line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400" dirty="0">
                  <a:latin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ambria Math" charset="0"/>
                  </a:rPr>
                  <a:t>We could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>
                    <a:latin typeface="Cambria Math" charset="0"/>
                  </a:rPr>
                  <a:t> as the change in probability in response to change in X</a:t>
                </a:r>
              </a:p>
            </p:txBody>
          </p:sp>
        </mc:Choice>
        <mc:Fallback xmlns="">
          <p:sp>
            <p:nvSpPr>
              <p:cNvPr id="12" name="Rounded Rectangular Callout 3">
                <a:extLst>
                  <a:ext uri="{FF2B5EF4-FFF2-40B4-BE49-F238E27FC236}">
                    <a16:creationId xmlns:a16="http://schemas.microsoft.com/office/drawing/2014/main" id="{310ED5D4-FD18-4DBC-B0FC-D486BCDEA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274" y="3304840"/>
                <a:ext cx="7124610" cy="2112936"/>
              </a:xfrm>
              <a:prstGeom prst="wedgeRoundRectCallout">
                <a:avLst>
                  <a:gd name="adj1" fmla="val -63671"/>
                  <a:gd name="adj2" fmla="val -35515"/>
                  <a:gd name="adj3" fmla="val 16667"/>
                </a:avLst>
              </a:prstGeom>
              <a:blipFill>
                <a:blip r:embed="rId5"/>
                <a:stretch>
                  <a:fillRect b="-1724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73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Implement logit in 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518901" y="2690834"/>
            <a:ext cx="12045541" cy="8057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991" dirty="0">
                <a:latin typeface="Courier" pitchFamily="2" charset="0"/>
              </a:rPr>
              <a:t>&gt; </a:t>
            </a:r>
            <a:r>
              <a:rPr lang="de-DE" sz="1991" dirty="0" err="1">
                <a:latin typeface="Courier" pitchFamily="2" charset="0"/>
              </a:rPr>
              <a:t>library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aod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library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margins</a:t>
            </a:r>
            <a:r>
              <a:rPr lang="de-DE" sz="1991" dirty="0">
                <a:latin typeface="Courier" pitchFamily="2" charset="0"/>
              </a:rPr>
              <a:t> 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logit</a:t>
            </a:r>
            <a:r>
              <a:rPr lang="de-DE" sz="1991" dirty="0">
                <a:latin typeface="Courier" pitchFamily="2" charset="0"/>
              </a:rPr>
              <a:t> &lt;- </a:t>
            </a:r>
            <a:r>
              <a:rPr lang="de-DE" sz="1991" dirty="0" err="1">
                <a:latin typeface="Courier" pitchFamily="2" charset="0"/>
              </a:rPr>
              <a:t>glm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call</a:t>
            </a:r>
            <a:r>
              <a:rPr lang="de-DE" sz="1991" dirty="0">
                <a:latin typeface="Courier" pitchFamily="2" charset="0"/>
              </a:rPr>
              <a:t> ~ </a:t>
            </a:r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data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bm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= "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")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summary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logit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Call:</a:t>
            </a:r>
          </a:p>
          <a:p>
            <a:r>
              <a:rPr lang="de-DE" sz="1991" dirty="0" err="1">
                <a:latin typeface="Courier" pitchFamily="2" charset="0"/>
              </a:rPr>
              <a:t>glm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formula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call</a:t>
            </a:r>
            <a:r>
              <a:rPr lang="de-DE" sz="1991" dirty="0">
                <a:latin typeface="Courier" pitchFamily="2" charset="0"/>
              </a:rPr>
              <a:t> ~ </a:t>
            </a:r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= "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", </a:t>
            </a:r>
            <a:r>
              <a:rPr lang="de-DE" sz="1991" dirty="0" err="1">
                <a:latin typeface="Courier" pitchFamily="2" charset="0"/>
              </a:rPr>
              <a:t>data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bm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Residuals</a:t>
            </a:r>
            <a:r>
              <a:rPr lang="de-DE" sz="1991" dirty="0">
                <a:latin typeface="Courier" pitchFamily="2" charset="0"/>
              </a:rPr>
              <a:t>: </a:t>
            </a:r>
          </a:p>
          <a:p>
            <a:r>
              <a:rPr lang="de-DE" sz="1991" dirty="0">
                <a:latin typeface="Courier" pitchFamily="2" charset="0"/>
              </a:rPr>
              <a:t>    Min       1Q   Median       3Q      Max  </a:t>
            </a:r>
          </a:p>
          <a:p>
            <a:r>
              <a:rPr lang="de-DE" sz="1991" dirty="0">
                <a:latin typeface="Courier" pitchFamily="2" charset="0"/>
              </a:rPr>
              <a:t>-0.7780  -0.4075  -0.3924  -0.3779   2.3598  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Coefficients</a:t>
            </a:r>
            <a:r>
              <a:rPr lang="de-DE" sz="1991" dirty="0">
                <a:latin typeface="Courier" pitchFamily="2" charset="0"/>
              </a:rPr>
              <a:t>:</a:t>
            </a:r>
          </a:p>
          <a:p>
            <a:r>
              <a:rPr lang="de-DE" sz="1991" dirty="0">
                <a:latin typeface="Courier" pitchFamily="2" charset="0"/>
              </a:rPr>
              <a:t>            </a:t>
            </a:r>
            <a:r>
              <a:rPr lang="de-DE" sz="1991" dirty="0" err="1">
                <a:latin typeface="Courier" pitchFamily="2" charset="0"/>
              </a:rPr>
              <a:t>Estimate</a:t>
            </a:r>
            <a:r>
              <a:rPr lang="de-DE" sz="1991" dirty="0">
                <a:latin typeface="Courier" pitchFamily="2" charset="0"/>
              </a:rPr>
              <a:t> Std. Error z </a:t>
            </a:r>
            <a:r>
              <a:rPr lang="de-DE" sz="1991" dirty="0" err="1">
                <a:latin typeface="Courier" pitchFamily="2" charset="0"/>
              </a:rPr>
              <a:t>value</a:t>
            </a:r>
            <a:r>
              <a:rPr lang="de-DE" sz="1991" dirty="0">
                <a:latin typeface="Courier" pitchFamily="2" charset="0"/>
              </a:rPr>
              <a:t> Pr(&gt;|z|)    </a:t>
            </a:r>
          </a:p>
          <a:p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Intercept</a:t>
            </a:r>
            <a:r>
              <a:rPr lang="de-DE" sz="1991" dirty="0">
                <a:latin typeface="Courier" pitchFamily="2" charset="0"/>
              </a:rPr>
              <a:t>) -2.75960    0.09620 -28.687  &lt; 2e-16 ***</a:t>
            </a:r>
          </a:p>
          <a:p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     0.03908    0.00918   4.257 2.07e-05 ***</a:t>
            </a:r>
          </a:p>
          <a:p>
            <a:r>
              <a:rPr lang="de-DE" sz="1991" dirty="0">
                <a:latin typeface="Courier" pitchFamily="2" charset="0"/>
              </a:rPr>
              <a:t>---</a:t>
            </a:r>
          </a:p>
          <a:p>
            <a:r>
              <a:rPr lang="de-DE" sz="1991" dirty="0" err="1">
                <a:latin typeface="Courier" pitchFamily="2" charset="0"/>
              </a:rPr>
              <a:t>Signif</a:t>
            </a:r>
            <a:r>
              <a:rPr lang="de-DE" sz="1991" dirty="0">
                <a:latin typeface="Courier" pitchFamily="2" charset="0"/>
              </a:rPr>
              <a:t>. </a:t>
            </a:r>
            <a:r>
              <a:rPr lang="de-DE" sz="1991" dirty="0" err="1">
                <a:latin typeface="Courier" pitchFamily="2" charset="0"/>
              </a:rPr>
              <a:t>codes</a:t>
            </a:r>
            <a:r>
              <a:rPr lang="de-DE" sz="1991" dirty="0">
                <a:latin typeface="Courier" pitchFamily="2" charset="0"/>
              </a:rPr>
              <a:t>:  0 ‘***’ 0.001 ‘**’ 0.01 ‘*’ 0.05 ‘.’ 0.1 ‘ ’ 1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(Dispersion </a:t>
            </a:r>
            <a:r>
              <a:rPr lang="de-DE" sz="1991" dirty="0" err="1">
                <a:latin typeface="Courier" pitchFamily="2" charset="0"/>
              </a:rPr>
              <a:t>parameter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for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taken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to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be</a:t>
            </a:r>
            <a:r>
              <a:rPr lang="de-DE" sz="1991" dirty="0">
                <a:latin typeface="Courier" pitchFamily="2" charset="0"/>
              </a:rPr>
              <a:t> 1)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    Null </a:t>
            </a:r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: 2726.9  on 4869  </a:t>
            </a:r>
            <a:r>
              <a:rPr lang="de-DE" sz="1991" dirty="0" err="1">
                <a:latin typeface="Courier" pitchFamily="2" charset="0"/>
              </a:rPr>
              <a:t>degrees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freedom</a:t>
            </a:r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Residual </a:t>
            </a:r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: 2710.2  on 4868  </a:t>
            </a:r>
            <a:r>
              <a:rPr lang="de-DE" sz="1991" dirty="0" err="1">
                <a:latin typeface="Courier" pitchFamily="2" charset="0"/>
              </a:rPr>
              <a:t>degrees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freedom</a:t>
            </a:r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AIC: 2714.2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Number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Fisher Scoring </a:t>
            </a:r>
            <a:r>
              <a:rPr lang="de-DE" sz="1991" dirty="0" err="1">
                <a:latin typeface="Courier" pitchFamily="2" charset="0"/>
              </a:rPr>
              <a:t>iterations</a:t>
            </a:r>
            <a:r>
              <a:rPr lang="de-DE" sz="1991" dirty="0">
                <a:latin typeface="Courier" pitchFamily="2" charset="0"/>
              </a:rPr>
              <a:t>: 5</a:t>
            </a:r>
          </a:p>
        </p:txBody>
      </p:sp>
    </p:spTree>
    <p:extLst>
      <p:ext uri="{BB962C8B-B14F-4D97-AF65-F5344CB8AC3E}">
        <p14:creationId xmlns:p14="http://schemas.microsoft.com/office/powerpoint/2010/main" val="720822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Note what we do in the linear case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GB" sz="2800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2516519" y="7079656"/>
            <a:ext cx="8518084" cy="1706857"/>
          </a:xfrm>
          <a:prstGeom prst="wedgeRoundRectCallout">
            <a:avLst>
              <a:gd name="adj1" fmla="val -23414"/>
              <a:gd name="adj2" fmla="val -66390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>
                <a:latin typeface="Cambria Math" charset="0"/>
              </a:rPr>
              <a:t>We can work out the same thing in the nonlinear case</a:t>
            </a:r>
          </a:p>
        </p:txBody>
      </p:sp>
    </p:spTree>
    <p:extLst>
      <p:ext uri="{BB962C8B-B14F-4D97-AF65-F5344CB8AC3E}">
        <p14:creationId xmlns:p14="http://schemas.microsoft.com/office/powerpoint/2010/main" val="181947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1853" y="2563509"/>
            <a:ext cx="1204554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>
                <a:latin typeface="Palatino" pitchFamily="2" charset="77"/>
                <a:ea typeface="Palatino" pitchFamily="2" charset="77"/>
              </a:rPr>
              <a:t>Compute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marginal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effect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on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variable on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probability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Y=1</a:t>
            </a:r>
          </a:p>
          <a:p>
            <a:endParaRPr lang="de-DE" sz="2800" dirty="0">
              <a:latin typeface="Palatino" pitchFamily="2" charset="77"/>
              <a:ea typeface="Palatino" pitchFamily="2" charset="77"/>
            </a:endParaRPr>
          </a:p>
          <a:p>
            <a:endParaRPr lang="de-DE" sz="2800" dirty="0">
              <a:latin typeface="Palatino" pitchFamily="2" charset="77"/>
              <a:ea typeface="Palatino" pitchFamily="2" charset="77"/>
            </a:endParaRPr>
          </a:p>
          <a:p>
            <a:r>
              <a:rPr lang="de-DE" sz="2800" dirty="0">
                <a:latin typeface="Palatino" pitchFamily="2" charset="77"/>
                <a:ea typeface="Palatino" pitchFamily="2" charset="77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901261" y="3471450"/>
                <a:ext cx="6093719" cy="1227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𝒆𝒙𝒑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8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𝜷</m:t>
                                              </m:r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DE" sz="28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61" y="3471450"/>
                <a:ext cx="6093719" cy="1227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7D6FE99-F7CD-864E-93FF-7BFC42D225BF}"/>
              </a:ext>
            </a:extLst>
          </p:cNvPr>
          <p:cNvSpPr/>
          <p:nvPr/>
        </p:nvSpPr>
        <p:spPr>
          <a:xfrm>
            <a:off x="6994979" y="3685782"/>
            <a:ext cx="5919261" cy="2252031"/>
          </a:xfrm>
          <a:prstGeom prst="wedgeRoundRectCallout">
            <a:avLst>
              <a:gd name="adj1" fmla="val -54070"/>
              <a:gd name="adj2" fmla="val -1099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Cambria Math" charset="0"/>
              </a:rPr>
              <a:t>Not constant for different observations. So we have to compute for every observation separately. Or at specific observations we are interested in.</a:t>
            </a:r>
          </a:p>
          <a:p>
            <a:r>
              <a:rPr lang="en-GB" sz="2400" dirty="0">
                <a:latin typeface="Cambria Math" charset="0"/>
              </a:rPr>
              <a:t>R margins() command will help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5353F9-83E8-324B-882D-F87BD98C37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69615" y="6291891"/>
            <a:ext cx="8144736" cy="201361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3B62B32-6804-344A-BE92-38641F2D19F4}"/>
              </a:ext>
            </a:extLst>
          </p:cNvPr>
          <p:cNvSpPr/>
          <p:nvPr/>
        </p:nvSpPr>
        <p:spPr>
          <a:xfrm>
            <a:off x="5513700" y="6499425"/>
            <a:ext cx="7007002" cy="1727731"/>
          </a:xfrm>
          <a:prstGeom prst="wedgeRoundRectCallout">
            <a:avLst>
              <a:gd name="adj1" fmla="val -84754"/>
              <a:gd name="adj2" fmla="val 3979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>
                <a:latin typeface="Cambria Math" charset="0"/>
              </a:rPr>
              <a:t>Can be compared to linear probability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F7407A-2798-4F14-BBCD-9619BA2350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00" t="50448" r="46098" b="26965"/>
          <a:stretch/>
        </p:blipFill>
        <p:spPr>
          <a:xfrm>
            <a:off x="8235768" y="7034784"/>
            <a:ext cx="3437681" cy="109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7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000" kern="0" dirty="0">
                <a:latin typeface="Palatino Linotype" charset="0"/>
              </a:rPr>
              <a:t>Interactions?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latin typeface="Palatino Linotype"/>
                    <a:cs typeface="Palatino Linotype"/>
                  </a:rPr>
                  <a:t>In the context of the model regressing wages on skill and gender we might ask if income gap between man and women is the same irrespective of the educational group; e.g.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Palatino Linotype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GB" sz="2800" dirty="0">
                    <a:ea typeface="Palatino Linotype" charset="0"/>
                    <a:cs typeface="Palatino Linotype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𝑊𝑜𝑚𝑒𝑛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−</m:t>
                    </m:r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𝑀𝑒𝑛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</m:oMath>
                </a14:m>
                <a:r>
                  <a:rPr lang="en-US" sz="2800" dirty="0">
                    <a:latin typeface="Palatino Linotype"/>
                    <a:cs typeface="Palatino Linotype"/>
                  </a:rPr>
                  <a:t>?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Notice that in terms of the model we used before it is impossible to have differences in the gap across education group.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By construction the gap is always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blipFill>
                <a:blip r:embed="rId3"/>
                <a:stretch>
                  <a:fillRect l="-1816" t="-1664" r="-2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791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+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413"/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blipFill>
                <a:blip r:embed="rId3"/>
                <a:stretch>
                  <a:fillRect l="-2231" t="-22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618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7456-9158-48D9-B73D-A038A7AC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closer look at those regression coefficients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689A3-A395-4A61-BA9B-D08E55426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7" y="3765368"/>
            <a:ext cx="12362753" cy="4339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404AC6-F6A0-4CC2-B11D-B0B1A82EC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07" y="1403660"/>
            <a:ext cx="9692459" cy="1805140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0FACBD3C-8C93-4415-A089-EFDDCBF54698}"/>
              </a:ext>
            </a:extLst>
          </p:cNvPr>
          <p:cNvSpPr/>
          <p:nvPr/>
        </p:nvSpPr>
        <p:spPr>
          <a:xfrm rot="4712450">
            <a:off x="853437" y="1084809"/>
            <a:ext cx="4338409" cy="5830739"/>
          </a:xfrm>
          <a:prstGeom prst="arc">
            <a:avLst>
              <a:gd name="adj1" fmla="val 14889748"/>
              <a:gd name="adj2" fmla="val 21543090"/>
            </a:avLst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F58A05E-74D8-4CA9-AFE6-29E8E11D213B}"/>
              </a:ext>
            </a:extLst>
          </p:cNvPr>
          <p:cNvSpPr/>
          <p:nvPr/>
        </p:nvSpPr>
        <p:spPr>
          <a:xfrm>
            <a:off x="8075596" y="4100362"/>
            <a:ext cx="3848180" cy="1905802"/>
          </a:xfrm>
          <a:prstGeom prst="wedgeRoundRectCallout">
            <a:avLst>
              <a:gd name="adj1" fmla="val -104326"/>
              <a:gd name="adj2" fmla="val -52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Average wage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F00F777-7624-44CA-AEC8-A8CD4FC60141}"/>
              </a:ext>
            </a:extLst>
          </p:cNvPr>
          <p:cNvSpPr/>
          <p:nvPr/>
        </p:nvSpPr>
        <p:spPr>
          <a:xfrm>
            <a:off x="261047" y="8292008"/>
            <a:ext cx="3359978" cy="513664"/>
          </a:xfrm>
          <a:prstGeom prst="wedgeRoundRectCallout">
            <a:avLst>
              <a:gd name="adj1" fmla="val -24900"/>
              <a:gd name="adj2" fmla="val -88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Conditional expectation</a:t>
            </a:r>
          </a:p>
        </p:txBody>
      </p:sp>
    </p:spTree>
    <p:extLst>
      <p:ext uri="{BB962C8B-B14F-4D97-AF65-F5344CB8AC3E}">
        <p14:creationId xmlns:p14="http://schemas.microsoft.com/office/powerpoint/2010/main" val="4129823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blipFill>
                <a:blip r:embed="rId3"/>
                <a:stretch>
                  <a:fillRect l="-2087" t="-28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22337" y="6796857"/>
            <a:ext cx="12010860" cy="2305021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982">
                <a:latin typeface="Cambria Math" charset="0"/>
              </a:rPr>
              <a:t>How would you test if the wage gap is different for normally educated persons?</a:t>
            </a:r>
          </a:p>
          <a:p>
            <a:endParaRPr lang="en-GB" sz="3646">
              <a:latin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17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Interactions?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16841" y="8641784"/>
            <a:ext cx="12010860" cy="1110229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Cambria Math" charset="0"/>
              </a:rPr>
              <a:t>How does the wage gap differ for different educational groups?</a:t>
            </a:r>
          </a:p>
          <a:p>
            <a:endParaRPr lang="en-GB" sz="3200" dirty="0">
              <a:latin typeface="Cambria Math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57" y="2149055"/>
            <a:ext cx="11232874" cy="54539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82818" y="6721388"/>
            <a:ext cx="4841000" cy="881570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93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48010" y="7323310"/>
            <a:ext cx="12010860" cy="1979799"/>
          </a:xfrm>
          <a:prstGeom prst="wedgeRoundRectCallout">
            <a:avLst>
              <a:gd name="adj1" fmla="val -21603"/>
              <a:gd name="adj2" fmla="val -6571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atin typeface="Cambria Math" charset="0"/>
              </a:rPr>
              <a:t>Your turn: </a:t>
            </a:r>
            <a:r>
              <a:rPr lang="en-GB" sz="2400" dirty="0">
                <a:latin typeface="Cambria Math" charset="0"/>
              </a:rPr>
              <a:t>Does experience affect the educational groups differently?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No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bigger impact for the highest educated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smaller impact for the highest educated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" y="1181517"/>
            <a:ext cx="9661716" cy="54719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66500" y="5826040"/>
            <a:ext cx="5517308" cy="827441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85967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71" y="1578903"/>
            <a:ext cx="9876108" cy="722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84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Relating the figure to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844">
                    <a:latin typeface="Palatino Linotype" charset="0"/>
                    <a:ea typeface="Palatino Linotype" charset="0"/>
                    <a:cs typeface="Palatino Linotype" charset="0"/>
                  </a:rPr>
                  <a:t>The overall model is:</a:t>
                </a:r>
              </a:p>
              <a:p>
                <a:endParaRPr lang="en-GB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2844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 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 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𝜖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 err="1">
                    <a:latin typeface="Palatino Linotype"/>
                    <a:cs typeface="Palatino Linotype"/>
                  </a:rPr>
                  <a:t>Topline</a:t>
                </a:r>
                <a:r>
                  <a:rPr lang="en-GB" sz="2844" b="1">
                    <a:latin typeface="Palatino Linotype"/>
                    <a:cs typeface="Palatino Linotype"/>
                  </a:rPr>
                  <a:t> (EDU high):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h𝑖𝑔h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>
                    <a:latin typeface="Palatino Linotype"/>
                    <a:cs typeface="Palatino Linotype"/>
                  </a:rPr>
                  <a:t>Middle line (EDU normal):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𝑛𝑜𝑟𝑚𝑎𝑙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>
                    <a:latin typeface="Palatino Linotype"/>
                    <a:cs typeface="Palatino Linotype"/>
                  </a:rPr>
                  <a:t>Bottom line (EDU low):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blipFill>
                <a:blip r:embed="rId2"/>
                <a:stretch>
                  <a:fillRect l="-1805" t="-1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1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6947"/>
          <a:stretch/>
        </p:blipFill>
        <p:spPr>
          <a:xfrm>
            <a:off x="4606184" y="-1329"/>
            <a:ext cx="1571533" cy="135078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36777" y="299803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Dummies as bars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 dirty="0">
                    <a:latin typeface="Palatino Linotype" panose="02040502050505030304" pitchFamily="18" charset="0"/>
                    <a:cs typeface="Palatino Linotype"/>
                  </a:rPr>
                  <a:t>The underlying model: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𝑌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𝐹𝐸𝑀𝐴𝐿𝐸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  <a:p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blipFill>
                <a:blip r:embed="rId4"/>
                <a:stretch>
                  <a:fillRect l="-2188" t="-12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77" y="2710839"/>
            <a:ext cx="7274898" cy="5324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Up-Down Arrow 4"/>
              <p:cNvSpPr/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 xmlns="">
          <p:sp>
            <p:nvSpPr>
              <p:cNvPr id="5" name="Up-Down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-352194" y="3605485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Up-Down Arrow 10"/>
              <p:cNvSpPr/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 xmlns="">
          <p:sp>
            <p:nvSpPr>
              <p:cNvPr id="11" name="Up-Down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3776D1F-1A02-4ADD-BA32-A6846CC60F52}"/>
              </a:ext>
            </a:extLst>
          </p:cNvPr>
          <p:cNvCxnSpPr>
            <a:cxnSpLocks/>
          </p:cNvCxnSpPr>
          <p:nvPr/>
        </p:nvCxnSpPr>
        <p:spPr>
          <a:xfrm>
            <a:off x="1197864" y="3605484"/>
            <a:ext cx="6306595" cy="1360052"/>
          </a:xfrm>
          <a:prstGeom prst="bentConnector3">
            <a:avLst>
              <a:gd name="adj1" fmla="val 60294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D5A979-9062-4E59-89D1-EC32863D817D}"/>
              </a:ext>
            </a:extLst>
          </p:cNvPr>
          <p:cNvCxnSpPr/>
          <p:nvPr/>
        </p:nvCxnSpPr>
        <p:spPr>
          <a:xfrm>
            <a:off x="1197864" y="3605486"/>
            <a:ext cx="6867144" cy="1679746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F73BDA-5028-4F22-A3A3-DE2621DB814D}"/>
              </a:ext>
            </a:extLst>
          </p:cNvPr>
          <p:cNvCxnSpPr/>
          <p:nvPr/>
        </p:nvCxnSpPr>
        <p:spPr>
          <a:xfrm>
            <a:off x="1197864" y="8503920"/>
            <a:ext cx="68671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5583B8-77D5-4F58-9FF9-06A72564EB31}"/>
              </a:ext>
            </a:extLst>
          </p:cNvPr>
          <p:cNvSpPr txBox="1"/>
          <p:nvPr/>
        </p:nvSpPr>
        <p:spPr>
          <a:xfrm>
            <a:off x="1197864" y="8639022"/>
            <a:ext cx="71871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500"/>
              </a:spcAft>
            </a:pPr>
            <a:r>
              <a:rPr lang="en-GB" sz="2000" dirty="0"/>
              <a:t>0                                          1                   Female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50CE806E-A980-4444-A813-7A72210A064E}"/>
              </a:ext>
            </a:extLst>
          </p:cNvPr>
          <p:cNvSpPr/>
          <p:nvPr/>
        </p:nvSpPr>
        <p:spPr>
          <a:xfrm>
            <a:off x="8553467" y="3945387"/>
            <a:ext cx="3931920" cy="1679746"/>
          </a:xfrm>
          <a:prstGeom prst="wedgeRoundRectCallout">
            <a:avLst>
              <a:gd name="adj1" fmla="val -79438"/>
              <a:gd name="adj2" fmla="val 167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Instead of a linear relationship between the x and y variable we </a:t>
            </a:r>
            <a:r>
              <a:rPr lang="en-GB" sz="2400" dirty="0" err="1"/>
              <a:t>we</a:t>
            </a:r>
            <a:r>
              <a:rPr lang="en-GB" sz="2400" dirty="0"/>
              <a:t> get a nonlinear one</a:t>
            </a:r>
          </a:p>
        </p:txBody>
      </p:sp>
    </p:spTree>
    <p:extLst>
      <p:ext uri="{BB962C8B-B14F-4D97-AF65-F5344CB8AC3E}">
        <p14:creationId xmlns:p14="http://schemas.microsoft.com/office/powerpoint/2010/main" val="340837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suit and ti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3C9C408-4C21-4DD3-AC1C-28B6C825C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585" y="-3878"/>
            <a:ext cx="3761804" cy="91141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74" y="1191259"/>
            <a:ext cx="8957404" cy="4334228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1304" y="222227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What about men?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 dropped “female” because of multi-collinearity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cannot see from our data what happens when female changes while male is kept constant.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Interpretation of coefficients:  </a:t>
                </a:r>
                <a14:m>
                  <m:oMath xmlns:m="http://schemas.openxmlformats.org/officeDocument/2006/math"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𝐶𝑜𝑛𝑠𝑡</m:t>
                        </m:r>
                      </m:sub>
                    </m:sSub>
                  </m:oMath>
                </a14:m>
                <a:endParaRPr lang="en-GB" sz="230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𝑀𝑒𝑛</m:t>
                          </m:r>
                        </m:e>
                      </m:d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𝐶𝑜𝑛𝑠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β</m:t>
                          </m:r>
                        </m:e>
                        <m:sub>
                          <m: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𝑚𝑎𝑙𝑒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 </m:t>
                      </m:r>
                    </m:oMath>
                  </m:oMathPara>
                </a14:m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a:rPr lang="en-GB" sz="2300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</m:oMath>
                </a14:m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blipFill>
                <a:blip r:embed="rId6"/>
                <a:stretch>
                  <a:fillRect l="-1774" t="-25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-1540" y="914766"/>
            <a:ext cx="5897564" cy="702215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4328990-EA12-4072-855C-4AB6C627710D}"/>
              </a:ext>
            </a:extLst>
          </p:cNvPr>
          <p:cNvSpPr/>
          <p:nvPr/>
        </p:nvSpPr>
        <p:spPr>
          <a:xfrm>
            <a:off x="6847656" y="8381918"/>
            <a:ext cx="3931920" cy="843297"/>
          </a:xfrm>
          <a:prstGeom prst="wedgeRoundRectCallout">
            <a:avLst>
              <a:gd name="adj1" fmla="val -91542"/>
              <a:gd name="adj2" fmla="val -713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2 cases in the data. We only need 2 parameters to represent those</a:t>
            </a:r>
          </a:p>
        </p:txBody>
      </p:sp>
    </p:spTree>
    <p:extLst>
      <p:ext uri="{BB962C8B-B14F-4D97-AF65-F5344CB8AC3E}">
        <p14:creationId xmlns:p14="http://schemas.microsoft.com/office/powerpoint/2010/main" val="5518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1" y="1340314"/>
            <a:ext cx="9788131" cy="4189754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213191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Another option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Instead of dropping “female” we can drop “male” 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However, we can also drop the constant as in the regression above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Consequently 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sz="2800" dirty="0">
                    <a:cs typeface="Palatino Linotype"/>
                  </a:rPr>
                  <a:t>		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1" dirty="0">
                            <a:latin typeface="Cambria Math" charset="0"/>
                          </a:rPr>
                          <m:t>β</m:t>
                        </m:r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m:rPr>
                        <m:nor/>
                      </m:rPr>
                      <a:rPr lang="en-GB" sz="2800" dirty="0">
                        <a:latin typeface="Palatino Linotype" panose="02040502050505030304" pitchFamily="18" charset="0"/>
                      </a:rPr>
                      <m:t> </m:t>
                    </m:r>
                  </m:oMath>
                </a14:m>
                <a:endParaRPr lang="en-GB" sz="2800" dirty="0"/>
              </a:p>
              <a:p>
                <a:endParaRPr lang="en-US" sz="2800" b="1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blipFill>
                <a:blip r:embed="rId4"/>
                <a:stretch>
                  <a:fillRect l="-1638" t="-3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65581" y="1144828"/>
            <a:ext cx="6337655" cy="552988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45798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psfk.com/wp-content/uploads/2014/05/f6ef37c7-6436-4911-8c9a-82df764a75d6.jpg"/>
          <p:cNvPicPr>
            <a:picLocks noChangeAspect="1" noChangeArrowheads="1"/>
          </p:cNvPicPr>
          <p:nvPr/>
        </p:nvPicPr>
        <p:blipFill>
          <a:blip r:embed="rId3" cstate="email">
            <a:alphaModFix amt="3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3006388" cy="909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b="1" dirty="0">
                <a:latin typeface="Palatino Linotype" charset="0"/>
              </a:rPr>
              <a:t>Main take-away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Various ways to represent the same thing/model that men and women have a different average wage by including combinations of dummy variables from the following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“constant”	: always equal to 1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“male”       	: equal to 1 for men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“female”	     	: equal to 1 for women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Which dummies we include exactly will affect the interpretation of the coefficients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If we include “constant” and “male” (“female”) then “female” (“male”) becomes the </a:t>
                </a:r>
                <a:r>
                  <a:rPr lang="en-GB" sz="28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reference category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The mean of the reference category is represented by the constant coefficient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blipFill>
                <a:blip r:embed="rId4"/>
                <a:stretch>
                  <a:fillRect l="-1659" t="-16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32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15CCB-0058-4B25-9BA9-CF811F4A0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98" y="3971928"/>
            <a:ext cx="11774543" cy="4953691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Sets of dummies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419" y="1638426"/>
            <a:ext cx="12407549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Dummies  “male” and “female” classify the sample exhaustively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We often have classifications with more than two categories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e.g. rather than having the education in years we might have only a categorical variable capturing 3 levels of education: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215384" y="7095744"/>
            <a:ext cx="8789152" cy="2453101"/>
          </a:xfrm>
          <a:prstGeom prst="wedgeRoundRectCallout">
            <a:avLst>
              <a:gd name="adj1" fmla="val -57858"/>
              <a:gd name="adj2" fmla="val -24278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75" b="1" dirty="0"/>
              <a:t>Your turn:  </a:t>
            </a:r>
            <a:r>
              <a:rPr lang="en-US" sz="2275" dirty="0"/>
              <a:t>How would you conduct regression analysis of the relationship between wage and education if all you had was the </a:t>
            </a:r>
            <a:r>
              <a:rPr lang="en-US" sz="2275" dirty="0" err="1"/>
              <a:t>educats</a:t>
            </a:r>
            <a:r>
              <a:rPr lang="en-US" sz="2275" dirty="0"/>
              <a:t> variable?</a:t>
            </a:r>
          </a:p>
          <a:p>
            <a:endParaRPr lang="en-US" sz="2275" b="1" dirty="0"/>
          </a:p>
          <a:p>
            <a:pPr marL="487604" indent="-487604">
              <a:buAutoNum type="alphaLcParenBoth"/>
            </a:pPr>
            <a:r>
              <a:rPr lang="en-US" sz="2275" dirty="0"/>
              <a:t>e.g. </a:t>
            </a:r>
            <a:r>
              <a:rPr lang="en-US" sz="2275" dirty="0" err="1"/>
              <a:t>lm</a:t>
            </a:r>
            <a:r>
              <a:rPr lang="en-US" sz="2275" dirty="0"/>
              <a:t>(</a:t>
            </a:r>
            <a:r>
              <a:rPr lang="en-US" sz="2275" dirty="0" err="1"/>
              <a:t>wage~educats</a:t>
            </a:r>
            <a:r>
              <a:rPr lang="en-US" sz="2275" dirty="0"/>
              <a:t>)</a:t>
            </a:r>
          </a:p>
          <a:p>
            <a:pPr marL="487604" indent="-487604">
              <a:buAutoNum type="alphaLcParenBoth"/>
            </a:pPr>
            <a:r>
              <a:rPr lang="en-US" sz="2275" dirty="0"/>
              <a:t>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560711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</TotalTime>
  <Words>2040</Words>
  <Application>Microsoft Office PowerPoint</Application>
  <PresentationFormat>Custom</PresentationFormat>
  <Paragraphs>341</Paragraphs>
  <Slides>44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Courier</vt:lpstr>
      <vt:lpstr>Courier New</vt:lpstr>
      <vt:lpstr>Palatino</vt:lpstr>
      <vt:lpstr>Palatino Linotype</vt:lpstr>
      <vt:lpstr>Times New Roman</vt:lpstr>
      <vt:lpstr>Verdana</vt:lpstr>
      <vt:lpstr>Wingdings</vt:lpstr>
      <vt:lpstr>Office Theme</vt:lpstr>
      <vt:lpstr>Econometrics for dummies  About qualitative and nonlinear relationships  by Ralf Martin (r.martin@imperial.ac.uk)</vt:lpstr>
      <vt:lpstr>Objectives for this lecture</vt:lpstr>
      <vt:lpstr>Looking at wage regressions as example again:</vt:lpstr>
      <vt:lpstr>A closer look at those regression coefficients</vt:lpstr>
      <vt:lpstr>Dummies as bars</vt:lpstr>
      <vt:lpstr>What about men?</vt:lpstr>
      <vt:lpstr>Another option</vt:lpstr>
      <vt:lpstr>Main take-away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the validity of the linear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Econometrics for dummies  About qualitative and nonlinear relationships  by Ralf Martin (r.martin@imperial.ac.uk)</dc:title>
  <dc:creator>Ralf Martin</dc:creator>
  <cp:lastModifiedBy>Martin, Ralf</cp:lastModifiedBy>
  <cp:revision>29</cp:revision>
  <dcterms:created xsi:type="dcterms:W3CDTF">2020-10-25T22:19:11Z</dcterms:created>
  <dcterms:modified xsi:type="dcterms:W3CDTF">2020-10-28T08:42:32Z</dcterms:modified>
</cp:coreProperties>
</file>